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Prata" pitchFamily="2" charset="0"/>
      <p:regular r:id="rId14"/>
    </p:embeddedFont>
    <p:embeddedFont>
      <p:font typeface="Raleway"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riprasad0307@gmail.com" initials="" lastIdx="2" clrIdx="0">
    <p:extLst>
      <p:ext uri="{19B8F6BF-5375-455C-9EA6-DF929625EA0E}">
        <p15:presenceInfo xmlns:p15="http://schemas.microsoft.com/office/powerpoint/2012/main" userId="cd475dfa4dc6795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18"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commentAuthors" Target="commentAuthors.xml" /><Relationship Id="rId20"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font" Target="fonts/font2.fntdata" /><Relationship Id="rId10" Type="http://schemas.openxmlformats.org/officeDocument/2006/relationships/slide" Target="slides/slide9.xml" /><Relationship Id="rId19"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1.fntdata" /></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9-03T15:12:08.975" idx="1">
    <p:pos x="10" y="10"/>
    <p:text>NAME :D.S.GIRI PRASAD
REGISTER NO: asunm1319122201517
DEPARTMENT:B.COM (C.S) 
COLLEGE: PACHAIYAPPA'S COLLEGE</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DD7BA5C4-6C3C-A840-B4E3-20AB3D6632C5}" type="datetimeFigureOut">
              <a:rPr lang="en-US" smtClean="0"/>
              <a:t>10/1/2024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8C17E527-5225-6B4C-9FC7-A738122CD66D}" type="slidenum">
              <a:rPr lang="en-US" smtClean="0"/>
              <a:t>‹#›</a:t>
            </a:fld>
            <a:endParaRPr lang="en-US"/>
          </a:p>
        </p:txBody>
      </p:sp>
    </p:spTree>
    <p:extLst>
      <p:ext uri="{BB962C8B-B14F-4D97-AF65-F5344CB8AC3E}">
        <p14:creationId xmlns:p14="http://schemas.microsoft.com/office/powerpoint/2010/main" val="2220640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 /><Relationship Id="rId1" Type="http://schemas.openxmlformats.org/officeDocument/2006/relationships/slideLayout" Target="../slideLayouts/slideLayout5.xml" /></Relationships>
</file>

<file path=ppt/slides/_rels/slide10.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9.xml" /><Relationship Id="rId1" Type="http://schemas.openxmlformats.org/officeDocument/2006/relationships/slideLayout" Target="../slideLayouts/slideLayout10.xml" /></Relationships>
</file>

<file path=ppt/slides/_rels/slide11.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notesSlide" Target="../notesSlides/notesSlide10.xml"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openxmlformats.org/officeDocument/2006/relationships/image" Target="../media/image4.png"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6.xml"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7" Type="http://schemas.openxmlformats.org/officeDocument/2006/relationships/image" Target="../media/image13.png" /><Relationship Id="rId2" Type="http://schemas.openxmlformats.org/officeDocument/2006/relationships/notesSlide" Target="../notesSlides/notesSlide7.xml" /><Relationship Id="rId1" Type="http://schemas.openxmlformats.org/officeDocument/2006/relationships/slideLayout" Target="../slideLayouts/slideLayout8.xml" /><Relationship Id="rId6" Type="http://schemas.openxmlformats.org/officeDocument/2006/relationships/image" Target="../media/image12.png" /><Relationship Id="rId5" Type="http://schemas.openxmlformats.org/officeDocument/2006/relationships/image" Target="../media/image11.png" /><Relationship Id="rId4" Type="http://schemas.openxmlformats.org/officeDocument/2006/relationships/image" Target="../media/image10.png" /></Relationships>
</file>

<file path=ppt/slides/_rels/slide9.xml.rels><?xml version="1.0" encoding="UTF-8" standalone="yes"?>
<Relationships xmlns="http://schemas.openxmlformats.org/package/2006/relationships"><Relationship Id="rId3" Type="http://schemas.openxmlformats.org/officeDocument/2006/relationships/image" Target="../media/image14.png" /><Relationship Id="rId7" Type="http://schemas.openxmlformats.org/officeDocument/2006/relationships/image" Target="../media/image18.png" /><Relationship Id="rId2" Type="http://schemas.openxmlformats.org/officeDocument/2006/relationships/notesSlide" Target="../notesSlides/notesSlide8.xml" /><Relationship Id="rId1" Type="http://schemas.openxmlformats.org/officeDocument/2006/relationships/slideLayout" Target="../slideLayouts/slideLayout9.xml" /><Relationship Id="rId6" Type="http://schemas.openxmlformats.org/officeDocument/2006/relationships/image" Target="../media/image17.png" /><Relationship Id="rId5" Type="http://schemas.openxmlformats.org/officeDocument/2006/relationships/image" Target="../media/image16.png" /><Relationship Id="rId4" Type="http://schemas.openxmlformats.org/officeDocument/2006/relationships/image" Target="../media/image1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559BA3-82B7-1F0F-1F8F-F9560BAA71BC}"/>
              </a:ext>
            </a:extLst>
          </p:cNvPr>
          <p:cNvSpPr txBox="1"/>
          <p:nvPr/>
        </p:nvSpPr>
        <p:spPr>
          <a:xfrm rot="11138285">
            <a:off x="4052455" y="-1703672"/>
            <a:ext cx="7318168" cy="646331"/>
          </a:xfrm>
          <a:prstGeom prst="rect">
            <a:avLst/>
          </a:prstGeom>
          <a:noFill/>
        </p:spPr>
        <p:txBody>
          <a:bodyPr wrap="square">
            <a:spAutoFit/>
          </a:bodyPr>
          <a:lstStyle/>
          <a:p>
            <a:r>
              <a:rPr lang="en-US" dirty="0"/>
              <a:t>/storage/emulated/0/Download/Employee-Performance-Analysis-Leveraging-Excel-for-Data-Driven-Insights.pptx</a:t>
            </a:r>
          </a:p>
        </p:txBody>
      </p:sp>
      <p:sp>
        <p:nvSpPr>
          <p:cNvPr id="5" name="TextBox 4">
            <a:extLst>
              <a:ext uri="{FF2B5EF4-FFF2-40B4-BE49-F238E27FC236}">
                <a16:creationId xmlns:a16="http://schemas.microsoft.com/office/drawing/2014/main" id="{061E6617-C1A7-48ED-F2D5-8267EDD96DF4}"/>
              </a:ext>
            </a:extLst>
          </p:cNvPr>
          <p:cNvSpPr txBox="1"/>
          <p:nvPr/>
        </p:nvSpPr>
        <p:spPr>
          <a:xfrm>
            <a:off x="6550727" y="3083568"/>
            <a:ext cx="7318168" cy="2585323"/>
          </a:xfrm>
          <a:prstGeom prst="rect">
            <a:avLst/>
          </a:prstGeom>
          <a:noFill/>
        </p:spPr>
        <p:txBody>
          <a:bodyPr wrap="square">
            <a:spAutoFit/>
          </a:bodyPr>
          <a:lstStyle/>
          <a:p>
            <a:r>
              <a:rPr lang="en-IN" b="1" dirty="0">
                <a:solidFill>
                  <a:schemeClr val="tx1">
                    <a:lumMod val="10000"/>
                    <a:lumOff val="90000"/>
                  </a:schemeClr>
                </a:solidFill>
              </a:rPr>
              <a:t>NAME:B.DHANUSH KUMAR </a:t>
            </a:r>
          </a:p>
          <a:p>
            <a:endParaRPr lang="en-IN" b="1" dirty="0">
              <a:solidFill>
                <a:schemeClr val="tx1">
                  <a:lumMod val="10000"/>
                  <a:lumOff val="90000"/>
                </a:schemeClr>
              </a:solidFill>
            </a:endParaRPr>
          </a:p>
          <a:p>
            <a:r>
              <a:rPr lang="en-IN" b="1" dirty="0">
                <a:solidFill>
                  <a:schemeClr val="tx1">
                    <a:lumMod val="10000"/>
                    <a:lumOff val="90000"/>
                  </a:schemeClr>
                </a:solidFill>
              </a:rPr>
              <a:t>REGISTER NO:122201512</a:t>
            </a:r>
          </a:p>
          <a:p>
            <a:endParaRPr lang="en-IN" b="1" dirty="0">
              <a:solidFill>
                <a:schemeClr val="tx1">
                  <a:lumMod val="10000"/>
                  <a:lumOff val="90000"/>
                </a:schemeClr>
              </a:solidFill>
            </a:endParaRPr>
          </a:p>
          <a:p>
            <a:r>
              <a:rPr lang="en-IN" b="1" dirty="0">
                <a:solidFill>
                  <a:schemeClr val="tx1">
                    <a:lumMod val="10000"/>
                    <a:lumOff val="90000"/>
                  </a:schemeClr>
                </a:solidFill>
              </a:rPr>
              <a:t>DEPARTMENT:B.COM(C.S) </a:t>
            </a:r>
          </a:p>
          <a:p>
            <a:pPr lvl="1"/>
            <a:endParaRPr lang="en-IN" b="1" dirty="0">
              <a:solidFill>
                <a:schemeClr val="tx1">
                  <a:lumMod val="10000"/>
                  <a:lumOff val="90000"/>
                </a:schemeClr>
              </a:solidFill>
            </a:endParaRPr>
          </a:p>
          <a:p>
            <a:r>
              <a:rPr lang="en-IN" b="1" dirty="0">
                <a:solidFill>
                  <a:schemeClr val="tx1">
                    <a:lumMod val="10000"/>
                    <a:lumOff val="90000"/>
                  </a:schemeClr>
                </a:solidFill>
              </a:rPr>
              <a:t>COLLEGE :PACHAIYAPPA’S COLLEGE</a:t>
            </a:r>
          </a:p>
          <a:p>
            <a:endParaRPr lang="en-IN" b="1" dirty="0">
              <a:solidFill>
                <a:schemeClr val="tx1">
                  <a:lumMod val="10000"/>
                  <a:lumOff val="90000"/>
                </a:schemeClr>
              </a:solidFill>
            </a:endParaRPr>
          </a:p>
          <a:p>
            <a:endParaRPr lang="en-US" b="1" dirty="0">
              <a:solidFill>
                <a:schemeClr val="tx1">
                  <a:lumMod val="10000"/>
                  <a:lumOff val="90000"/>
                </a:schemeClr>
              </a:solidFill>
            </a:endParaRPr>
          </a:p>
        </p:txBody>
      </p:sp>
    </p:spTree>
    <p:extLst>
      <p:ext uri="{BB962C8B-B14F-4D97-AF65-F5344CB8AC3E}">
        <p14:creationId xmlns:p14="http://schemas.microsoft.com/office/powerpoint/2010/main" val="75303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89929"/>
          </a:xfrm>
          <a:prstGeom prst="rect">
            <a:avLst/>
          </a:prstGeom>
        </p:spPr>
      </p:pic>
      <p:sp>
        <p:nvSpPr>
          <p:cNvPr id="3" name="Text 0"/>
          <p:cNvSpPr/>
          <p:nvPr/>
        </p:nvSpPr>
        <p:spPr>
          <a:xfrm>
            <a:off x="641152" y="2966561"/>
            <a:ext cx="4579858" cy="572453"/>
          </a:xfrm>
          <a:prstGeom prst="rect">
            <a:avLst/>
          </a:prstGeom>
          <a:noFill/>
          <a:ln/>
        </p:spPr>
        <p:txBody>
          <a:bodyPr wrap="none" lIns="0" tIns="0" rIns="0" bIns="0" rtlCol="0" anchor="t"/>
          <a:lstStyle/>
          <a:p>
            <a:pPr marL="0" indent="0">
              <a:lnSpc>
                <a:spcPts val="4500"/>
              </a:lnSpc>
              <a:buNone/>
            </a:pPr>
            <a:r>
              <a:rPr lang="en-US" sz="3600" dirty="0">
                <a:solidFill>
                  <a:srgbClr val="F2E782"/>
                </a:solidFill>
                <a:latin typeface="Prata" pitchFamily="34" charset="0"/>
                <a:ea typeface="Prata" pitchFamily="34" charset="-122"/>
                <a:cs typeface="Prata" pitchFamily="34" charset="-120"/>
              </a:rPr>
              <a:t>Conclusion</a:t>
            </a:r>
            <a:endParaRPr lang="en-US" sz="3600" dirty="0"/>
          </a:p>
        </p:txBody>
      </p:sp>
      <p:sp>
        <p:nvSpPr>
          <p:cNvPr id="4" name="Text 1"/>
          <p:cNvSpPr/>
          <p:nvPr/>
        </p:nvSpPr>
        <p:spPr>
          <a:xfrm>
            <a:off x="641152" y="3813691"/>
            <a:ext cx="13348097" cy="1172528"/>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In conclusion, the employee performance analysis conducted using Microsoft Excel provides a powerful and effective tool for gaining insights into individual and team performance, identifying areas for improvement, and driving organizational success. By utilizing Excel's functions, formulas, and data visualization tools, we can extract meaningful insights from the data, generate actionable recommendations, and foster a culture of continuous improvement. The analysis empowers HR, managers, and team leaders to make data-informed decisions, optimize talent utilization, and create a high-performing workforce.</a:t>
            </a:r>
            <a:endParaRPr lang="en-US" sz="1400" dirty="0"/>
          </a:p>
        </p:txBody>
      </p:sp>
      <p:sp>
        <p:nvSpPr>
          <p:cNvPr id="5" name="Shape 2"/>
          <p:cNvSpPr/>
          <p:nvPr/>
        </p:nvSpPr>
        <p:spPr>
          <a:xfrm>
            <a:off x="641152" y="5398175"/>
            <a:ext cx="412075" cy="412075"/>
          </a:xfrm>
          <a:prstGeom prst="roundRect">
            <a:avLst>
              <a:gd name="adj" fmla="val 6669"/>
            </a:avLst>
          </a:prstGeom>
          <a:solidFill>
            <a:srgbClr val="3A3B3C"/>
          </a:solidFill>
          <a:ln/>
        </p:spPr>
      </p:sp>
      <p:sp>
        <p:nvSpPr>
          <p:cNvPr id="6" name="Text 3"/>
          <p:cNvSpPr/>
          <p:nvPr/>
        </p:nvSpPr>
        <p:spPr>
          <a:xfrm>
            <a:off x="799743" y="5466755"/>
            <a:ext cx="94774"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1</a:t>
            </a:r>
            <a:endParaRPr lang="en-US" sz="2150" dirty="0"/>
          </a:p>
        </p:txBody>
      </p:sp>
      <p:sp>
        <p:nvSpPr>
          <p:cNvPr id="7" name="Text 4"/>
          <p:cNvSpPr/>
          <p:nvPr/>
        </p:nvSpPr>
        <p:spPr>
          <a:xfrm>
            <a:off x="1236345" y="5398175"/>
            <a:ext cx="3276719"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Data-Driven Decision Making</a:t>
            </a:r>
            <a:endParaRPr lang="en-US" sz="1800" dirty="0"/>
          </a:p>
        </p:txBody>
      </p:sp>
      <p:sp>
        <p:nvSpPr>
          <p:cNvPr id="8" name="Text 5"/>
          <p:cNvSpPr/>
          <p:nvPr/>
        </p:nvSpPr>
        <p:spPr>
          <a:xfrm>
            <a:off x="1236345" y="5794177"/>
            <a:ext cx="3732133" cy="1465659"/>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Employee performance analysis provides a data-driven foundation for making informed decisions related to employee development, resource allocation, and performance improvement initiatives.</a:t>
            </a:r>
            <a:endParaRPr lang="en-US" sz="1400" dirty="0"/>
          </a:p>
        </p:txBody>
      </p:sp>
      <p:sp>
        <p:nvSpPr>
          <p:cNvPr id="9" name="Shape 6"/>
          <p:cNvSpPr/>
          <p:nvPr/>
        </p:nvSpPr>
        <p:spPr>
          <a:xfrm>
            <a:off x="5151596" y="5398175"/>
            <a:ext cx="412075" cy="412075"/>
          </a:xfrm>
          <a:prstGeom prst="roundRect">
            <a:avLst>
              <a:gd name="adj" fmla="val 6669"/>
            </a:avLst>
          </a:prstGeom>
          <a:solidFill>
            <a:srgbClr val="3A3B3C"/>
          </a:solidFill>
          <a:ln/>
        </p:spPr>
      </p:sp>
      <p:sp>
        <p:nvSpPr>
          <p:cNvPr id="10" name="Text 7"/>
          <p:cNvSpPr/>
          <p:nvPr/>
        </p:nvSpPr>
        <p:spPr>
          <a:xfrm>
            <a:off x="5273397" y="5466755"/>
            <a:ext cx="168473"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2</a:t>
            </a:r>
            <a:endParaRPr lang="en-US" sz="2150" dirty="0"/>
          </a:p>
        </p:txBody>
      </p:sp>
      <p:sp>
        <p:nvSpPr>
          <p:cNvPr id="11" name="Text 8"/>
          <p:cNvSpPr/>
          <p:nvPr/>
        </p:nvSpPr>
        <p:spPr>
          <a:xfrm>
            <a:off x="5746790" y="5398175"/>
            <a:ext cx="2831306"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Continuous Improvement</a:t>
            </a:r>
            <a:endParaRPr lang="en-US" sz="1800" dirty="0"/>
          </a:p>
        </p:txBody>
      </p:sp>
      <p:sp>
        <p:nvSpPr>
          <p:cNvPr id="12" name="Text 9"/>
          <p:cNvSpPr/>
          <p:nvPr/>
        </p:nvSpPr>
        <p:spPr>
          <a:xfrm>
            <a:off x="5746790" y="5794177"/>
            <a:ext cx="3732133" cy="1758791"/>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The analysis is an ongoing process that requires regular monitoring, evaluation, and adaptation to ensure that performance improvement efforts are aligned with changing business needs and organizational goals.</a:t>
            </a:r>
            <a:endParaRPr lang="en-US" sz="1400" dirty="0"/>
          </a:p>
        </p:txBody>
      </p:sp>
      <p:sp>
        <p:nvSpPr>
          <p:cNvPr id="13" name="Shape 10"/>
          <p:cNvSpPr/>
          <p:nvPr/>
        </p:nvSpPr>
        <p:spPr>
          <a:xfrm>
            <a:off x="9662041" y="5398175"/>
            <a:ext cx="412075" cy="412075"/>
          </a:xfrm>
          <a:prstGeom prst="roundRect">
            <a:avLst>
              <a:gd name="adj" fmla="val 6669"/>
            </a:avLst>
          </a:prstGeom>
          <a:solidFill>
            <a:srgbClr val="3A3B3C"/>
          </a:solidFill>
          <a:ln/>
        </p:spPr>
      </p:sp>
      <p:sp>
        <p:nvSpPr>
          <p:cNvPr id="14" name="Text 11"/>
          <p:cNvSpPr/>
          <p:nvPr/>
        </p:nvSpPr>
        <p:spPr>
          <a:xfrm>
            <a:off x="9782889" y="5466755"/>
            <a:ext cx="170378"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3</a:t>
            </a:r>
            <a:endParaRPr lang="en-US" sz="2150" dirty="0"/>
          </a:p>
        </p:txBody>
      </p:sp>
      <p:sp>
        <p:nvSpPr>
          <p:cNvPr id="15" name="Text 12"/>
          <p:cNvSpPr/>
          <p:nvPr/>
        </p:nvSpPr>
        <p:spPr>
          <a:xfrm>
            <a:off x="10257234" y="5398175"/>
            <a:ext cx="3077289"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High-Performing Workforce</a:t>
            </a:r>
            <a:endParaRPr lang="en-US" sz="1800" dirty="0"/>
          </a:p>
        </p:txBody>
      </p:sp>
      <p:sp>
        <p:nvSpPr>
          <p:cNvPr id="16" name="Text 13"/>
          <p:cNvSpPr/>
          <p:nvPr/>
        </p:nvSpPr>
        <p:spPr>
          <a:xfrm>
            <a:off x="10257234" y="5794177"/>
            <a:ext cx="3732133" cy="1758791"/>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By leveraging the insights from the analysis, organizations can foster a culture of continuous improvement, empower employees, and cultivate a high-performing workforce that drives organizational success.</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0162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Author Information</a:t>
            </a:r>
            <a:endParaRPr lang="en-US" sz="4450" dirty="0"/>
          </a:p>
        </p:txBody>
      </p:sp>
      <p:sp>
        <p:nvSpPr>
          <p:cNvPr id="4" name="Text 1"/>
          <p:cNvSpPr/>
          <p:nvPr/>
        </p:nvSpPr>
        <p:spPr>
          <a:xfrm>
            <a:off x="793790" y="355056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This employee performance analysis project was conducted by D.S.GIRI PRASAD, a student in the B. COM (C.S) program at PACHAIYAPPA'S COLLEGE. His passion for data analysis and his expertise in Microsoft Excel have enabled him to develop this comprehensive analysis, providing valuable insights for organizations seeking to optimize employee performance and drive growth.</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4005" y="1334214"/>
            <a:ext cx="7802631" cy="2335054"/>
          </a:xfrm>
          <a:prstGeom prst="rect">
            <a:avLst/>
          </a:prstGeom>
          <a:noFill/>
          <a:ln/>
        </p:spPr>
        <p:txBody>
          <a:bodyPr wrap="square" lIns="0" tIns="0" rIns="0" bIns="0" rtlCol="0" anchor="t"/>
          <a:lstStyle/>
          <a:p>
            <a:pPr marL="0" indent="0">
              <a:lnSpc>
                <a:spcPts val="5950"/>
              </a:lnSpc>
              <a:buNone/>
            </a:pPr>
            <a:r>
              <a:rPr lang="en-US" sz="4750" dirty="0">
                <a:solidFill>
                  <a:srgbClr val="F2E782"/>
                </a:solidFill>
                <a:latin typeface="Prata" pitchFamily="34" charset="0"/>
                <a:ea typeface="Prata" pitchFamily="34" charset="-122"/>
                <a:cs typeface="Prata" pitchFamily="34" charset="-120"/>
              </a:rPr>
              <a:t>Employee Performance Analysis: Leveraging Excel for Data-Driven Insights</a:t>
            </a:r>
            <a:endParaRPr lang="en-US" sz="4750" dirty="0"/>
          </a:p>
        </p:txBody>
      </p:sp>
      <p:sp>
        <p:nvSpPr>
          <p:cNvPr id="4" name="Text 1"/>
          <p:cNvSpPr/>
          <p:nvPr/>
        </p:nvSpPr>
        <p:spPr>
          <a:xfrm>
            <a:off x="614005" y="3866555"/>
            <a:ext cx="7915989" cy="2524601"/>
          </a:xfrm>
          <a:prstGeom prst="rect">
            <a:avLst/>
          </a:prstGeom>
          <a:noFill/>
          <a:ln/>
        </p:spPr>
        <p:txBody>
          <a:bodyPr wrap="square" lIns="0" tIns="0" rIns="0" bIns="0" rtlCol="0" anchor="t"/>
          <a:lstStyle/>
          <a:p>
            <a:pPr marL="0" indent="0">
              <a:lnSpc>
                <a:spcPts val="2200"/>
              </a:lnSpc>
              <a:buNone/>
            </a:pPr>
            <a:r>
              <a:rPr lang="en-US" sz="1350" dirty="0">
                <a:solidFill>
                  <a:srgbClr val="CFCBBF"/>
                </a:solidFill>
                <a:latin typeface="Raleway" pitchFamily="34" charset="0"/>
                <a:ea typeface="Raleway" pitchFamily="34" charset="-122"/>
                <a:cs typeface="Raleway" pitchFamily="34" charset="-120"/>
              </a:rPr>
              <a:t>In today's competitive business environment, organizations are constantly seeking ways to enhance productivity, optimize resource allocation, and drive growth. Employee performance analysis plays a pivotal role in achieving these objectives, providing valuable insights into individual and team performance, enabling effective decision-making, and fostering a culture of continuous improvement. This presentation delves into the utilization of Microsoft Excel, a powerful and versatile tool, for conducting comprehensive employee performance analysis. We will explore the various techniques and functionalities available within Excel that empower organizations to gain a deeper understanding of employee contributions, identify areas for development, and ultimately, foster a high-performing workforce.</a:t>
            </a:r>
            <a:endParaRPr lang="en-US" sz="1350" dirty="0"/>
          </a:p>
        </p:txBody>
      </p:sp>
      <p:sp>
        <p:nvSpPr>
          <p:cNvPr id="5" name="Shape 2"/>
          <p:cNvSpPr/>
          <p:nvPr/>
        </p:nvSpPr>
        <p:spPr>
          <a:xfrm>
            <a:off x="614005" y="6601539"/>
            <a:ext cx="280630" cy="280630"/>
          </a:xfrm>
          <a:prstGeom prst="roundRect">
            <a:avLst>
              <a:gd name="adj" fmla="val 32580571"/>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1625" y="6609159"/>
            <a:ext cx="265390" cy="265390"/>
          </a:xfrm>
          <a:prstGeom prst="rect">
            <a:avLst/>
          </a:prstGeom>
        </p:spPr>
      </p:pic>
      <p:sp>
        <p:nvSpPr>
          <p:cNvPr id="7" name="Text 3"/>
          <p:cNvSpPr/>
          <p:nvPr/>
        </p:nvSpPr>
        <p:spPr>
          <a:xfrm>
            <a:off x="982266" y="6588443"/>
            <a:ext cx="1827014" cy="306943"/>
          </a:xfrm>
          <a:prstGeom prst="rect">
            <a:avLst/>
          </a:prstGeom>
          <a:noFill/>
          <a:ln/>
        </p:spPr>
        <p:txBody>
          <a:bodyPr wrap="none" lIns="0" tIns="0" rIns="0" bIns="0" rtlCol="0" anchor="t"/>
          <a:lstStyle/>
          <a:p>
            <a:pPr marL="0" indent="0" algn="l">
              <a:lnSpc>
                <a:spcPts val="2400"/>
              </a:lnSpc>
              <a:buNone/>
            </a:pPr>
            <a:r>
              <a:rPr lang="en-US" sz="1700" b="1" dirty="0">
                <a:solidFill>
                  <a:srgbClr val="CFCBBF"/>
                </a:solidFill>
                <a:latin typeface="Raleway" pitchFamily="34" charset="0"/>
                <a:ea typeface="Raleway" pitchFamily="34" charset="-122"/>
                <a:cs typeface="Raleway" pitchFamily="34" charset="-120"/>
              </a:rPr>
              <a:t>by Giri prasad D.S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35254"/>
          </a:xfrm>
          <a:prstGeom prst="rect">
            <a:avLst/>
          </a:prstGeom>
        </p:spPr>
      </p:pic>
      <p:sp>
        <p:nvSpPr>
          <p:cNvPr id="3" name="Text 0"/>
          <p:cNvSpPr/>
          <p:nvPr/>
        </p:nvSpPr>
        <p:spPr>
          <a:xfrm>
            <a:off x="569833" y="2484834"/>
            <a:ext cx="4070509" cy="508754"/>
          </a:xfrm>
          <a:prstGeom prst="rect">
            <a:avLst/>
          </a:prstGeom>
          <a:noFill/>
          <a:ln/>
        </p:spPr>
        <p:txBody>
          <a:bodyPr wrap="none" lIns="0" tIns="0" rIns="0" bIns="0" rtlCol="0" anchor="t"/>
          <a:lstStyle/>
          <a:p>
            <a:pPr marL="0" indent="0">
              <a:lnSpc>
                <a:spcPts val="4000"/>
              </a:lnSpc>
              <a:buNone/>
            </a:pPr>
            <a:r>
              <a:rPr lang="en-US" sz="3200" dirty="0">
                <a:solidFill>
                  <a:srgbClr val="F2E782"/>
                </a:solidFill>
                <a:latin typeface="Prata" pitchFamily="34" charset="0"/>
                <a:ea typeface="Prata" pitchFamily="34" charset="-122"/>
                <a:cs typeface="Prata" pitchFamily="34" charset="-120"/>
              </a:rPr>
              <a:t>Project Overview</a:t>
            </a:r>
            <a:endParaRPr lang="en-US" sz="3200" dirty="0"/>
          </a:p>
        </p:txBody>
      </p:sp>
      <p:sp>
        <p:nvSpPr>
          <p:cNvPr id="4" name="Text 1"/>
          <p:cNvSpPr/>
          <p:nvPr/>
        </p:nvSpPr>
        <p:spPr>
          <a:xfrm>
            <a:off x="569833" y="3237786"/>
            <a:ext cx="13490734"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This project aims to leverage the capabilities of Microsoft Excel to analyze employee performance data. We will be working with a dataset containing key metrics and indicators that reflect employee contributions and overall effectiveness. These metrics might include sales figures, customer satisfaction scores, project completion times, attendance records, and performance reviews. By utilizing Excel's built-in functions, formulas, and data visualization tools, we will be able to extract meaningful insights from the raw data, identify trends, and develop actionable recommendations for improving employee performance.</a:t>
            </a:r>
            <a:endParaRPr lang="en-US" sz="1250" dirty="0"/>
          </a:p>
        </p:txBody>
      </p:sp>
      <p:sp>
        <p:nvSpPr>
          <p:cNvPr id="5" name="Shape 2"/>
          <p:cNvSpPr/>
          <p:nvPr/>
        </p:nvSpPr>
        <p:spPr>
          <a:xfrm>
            <a:off x="569833" y="4646057"/>
            <a:ext cx="366236" cy="366236"/>
          </a:xfrm>
          <a:prstGeom prst="roundRect">
            <a:avLst>
              <a:gd name="adj" fmla="val 6669"/>
            </a:avLst>
          </a:prstGeom>
          <a:solidFill>
            <a:srgbClr val="3A3B3C"/>
          </a:solidFill>
          <a:ln/>
        </p:spPr>
      </p:sp>
      <p:sp>
        <p:nvSpPr>
          <p:cNvPr id="6" name="Text 3"/>
          <p:cNvSpPr/>
          <p:nvPr/>
        </p:nvSpPr>
        <p:spPr>
          <a:xfrm>
            <a:off x="710803" y="4707017"/>
            <a:ext cx="84296"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1</a:t>
            </a:r>
            <a:endParaRPr lang="en-US" sz="1900" dirty="0"/>
          </a:p>
        </p:txBody>
      </p:sp>
      <p:sp>
        <p:nvSpPr>
          <p:cNvPr id="7" name="Text 4"/>
          <p:cNvSpPr/>
          <p:nvPr/>
        </p:nvSpPr>
        <p:spPr>
          <a:xfrm>
            <a:off x="1098828" y="464605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Collection</a:t>
            </a:r>
            <a:endParaRPr lang="en-US" sz="1600" dirty="0"/>
          </a:p>
        </p:txBody>
      </p:sp>
      <p:sp>
        <p:nvSpPr>
          <p:cNvPr id="8" name="Text 5"/>
          <p:cNvSpPr/>
          <p:nvPr/>
        </p:nvSpPr>
        <p:spPr>
          <a:xfrm>
            <a:off x="1098828" y="4998006"/>
            <a:ext cx="6135053" cy="781526"/>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Gathering accurate and comprehensive data is the cornerstone of any effective analysis. We will ensure that the dataset we utilize encompasses relevant metrics that provide a holistic view of employee performance.</a:t>
            </a:r>
            <a:endParaRPr lang="en-US" sz="1250" dirty="0"/>
          </a:p>
        </p:txBody>
      </p:sp>
      <p:sp>
        <p:nvSpPr>
          <p:cNvPr id="9" name="Shape 6"/>
          <p:cNvSpPr/>
          <p:nvPr/>
        </p:nvSpPr>
        <p:spPr>
          <a:xfrm>
            <a:off x="7396639" y="4646057"/>
            <a:ext cx="366236" cy="366236"/>
          </a:xfrm>
          <a:prstGeom prst="roundRect">
            <a:avLst>
              <a:gd name="adj" fmla="val 6669"/>
            </a:avLst>
          </a:prstGeom>
          <a:solidFill>
            <a:srgbClr val="3A3B3C"/>
          </a:solidFill>
          <a:ln/>
        </p:spPr>
      </p:sp>
      <p:sp>
        <p:nvSpPr>
          <p:cNvPr id="10" name="Text 7"/>
          <p:cNvSpPr/>
          <p:nvPr/>
        </p:nvSpPr>
        <p:spPr>
          <a:xfrm>
            <a:off x="7504867" y="4707017"/>
            <a:ext cx="149781"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2</a:t>
            </a:r>
            <a:endParaRPr lang="en-US" sz="1900" dirty="0"/>
          </a:p>
        </p:txBody>
      </p:sp>
      <p:sp>
        <p:nvSpPr>
          <p:cNvPr id="11" name="Text 8"/>
          <p:cNvSpPr/>
          <p:nvPr/>
        </p:nvSpPr>
        <p:spPr>
          <a:xfrm>
            <a:off x="7925633" y="4646057"/>
            <a:ext cx="3033951"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Cleaning and Preparation</a:t>
            </a:r>
            <a:endParaRPr lang="en-US" sz="1600" dirty="0"/>
          </a:p>
        </p:txBody>
      </p:sp>
      <p:sp>
        <p:nvSpPr>
          <p:cNvPr id="12" name="Text 9"/>
          <p:cNvSpPr/>
          <p:nvPr/>
        </p:nvSpPr>
        <p:spPr>
          <a:xfrm>
            <a:off x="7925633" y="4998006"/>
            <a:ext cx="6135053"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Before analysis, we will thoroughly clean and prepare the data to ensure its accuracy, consistency, and suitability for analysis. This involves identifying and addressing any inconsistencies, missing values, or outliers that might skew the results.</a:t>
            </a:r>
            <a:endParaRPr lang="en-US" sz="1250" dirty="0"/>
          </a:p>
        </p:txBody>
      </p:sp>
      <p:sp>
        <p:nvSpPr>
          <p:cNvPr id="13" name="Shape 10"/>
          <p:cNvSpPr/>
          <p:nvPr/>
        </p:nvSpPr>
        <p:spPr>
          <a:xfrm>
            <a:off x="569833" y="6385917"/>
            <a:ext cx="366236" cy="366236"/>
          </a:xfrm>
          <a:prstGeom prst="roundRect">
            <a:avLst>
              <a:gd name="adj" fmla="val 6669"/>
            </a:avLst>
          </a:prstGeom>
          <a:solidFill>
            <a:srgbClr val="3A3B3C"/>
          </a:solidFill>
          <a:ln/>
        </p:spPr>
      </p:sp>
      <p:sp>
        <p:nvSpPr>
          <p:cNvPr id="14" name="Text 11"/>
          <p:cNvSpPr/>
          <p:nvPr/>
        </p:nvSpPr>
        <p:spPr>
          <a:xfrm>
            <a:off x="677228" y="6446877"/>
            <a:ext cx="151448"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3</a:t>
            </a:r>
            <a:endParaRPr lang="en-US" sz="1900" dirty="0"/>
          </a:p>
        </p:txBody>
      </p:sp>
      <p:sp>
        <p:nvSpPr>
          <p:cNvPr id="15" name="Text 12"/>
          <p:cNvSpPr/>
          <p:nvPr/>
        </p:nvSpPr>
        <p:spPr>
          <a:xfrm>
            <a:off x="1098828" y="638591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Visualization</a:t>
            </a:r>
            <a:endParaRPr lang="en-US" sz="1600" dirty="0"/>
          </a:p>
        </p:txBody>
      </p:sp>
      <p:sp>
        <p:nvSpPr>
          <p:cNvPr id="16" name="Text 13"/>
          <p:cNvSpPr/>
          <p:nvPr/>
        </p:nvSpPr>
        <p:spPr>
          <a:xfrm>
            <a:off x="1098828" y="6737866"/>
            <a:ext cx="6135053"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We will employ various data visualization techniques to present the analysis findings in a clear, concise, and visually appealing manner. Charts, graphs, and dashboards will be utilized to effectively communicate insights and trends to stakeholders.</a:t>
            </a:r>
            <a:endParaRPr lang="en-US" sz="1250" dirty="0"/>
          </a:p>
        </p:txBody>
      </p:sp>
      <p:sp>
        <p:nvSpPr>
          <p:cNvPr id="17" name="Shape 14"/>
          <p:cNvSpPr/>
          <p:nvPr/>
        </p:nvSpPr>
        <p:spPr>
          <a:xfrm>
            <a:off x="7396639" y="6385917"/>
            <a:ext cx="366236" cy="366236"/>
          </a:xfrm>
          <a:prstGeom prst="roundRect">
            <a:avLst>
              <a:gd name="adj" fmla="val 6669"/>
            </a:avLst>
          </a:prstGeom>
          <a:solidFill>
            <a:srgbClr val="3A3B3C"/>
          </a:solidFill>
          <a:ln/>
        </p:spPr>
      </p:sp>
      <p:sp>
        <p:nvSpPr>
          <p:cNvPr id="18" name="Text 15"/>
          <p:cNvSpPr/>
          <p:nvPr/>
        </p:nvSpPr>
        <p:spPr>
          <a:xfrm>
            <a:off x="7508319" y="6446877"/>
            <a:ext cx="142875"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4</a:t>
            </a:r>
            <a:endParaRPr lang="en-US" sz="1900" dirty="0"/>
          </a:p>
        </p:txBody>
      </p:sp>
      <p:sp>
        <p:nvSpPr>
          <p:cNvPr id="19" name="Text 16"/>
          <p:cNvSpPr/>
          <p:nvPr/>
        </p:nvSpPr>
        <p:spPr>
          <a:xfrm>
            <a:off x="7925633" y="638591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Actionable Insights</a:t>
            </a:r>
            <a:endParaRPr lang="en-US" sz="1600" dirty="0"/>
          </a:p>
        </p:txBody>
      </p:sp>
      <p:sp>
        <p:nvSpPr>
          <p:cNvPr id="20" name="Text 17"/>
          <p:cNvSpPr/>
          <p:nvPr/>
        </p:nvSpPr>
        <p:spPr>
          <a:xfrm>
            <a:off x="7925633" y="6737866"/>
            <a:ext cx="6135053" cy="781526"/>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The ultimate goal is to derive actionable insights from the analysis. These insights will form the basis for recommendations on employee development, performance improvement initiatives, and resource allocation strategies.</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0404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End Users</a:t>
            </a:r>
            <a:endParaRPr lang="en-US" sz="4450" dirty="0"/>
          </a:p>
        </p:txBody>
      </p:sp>
      <p:sp>
        <p:nvSpPr>
          <p:cNvPr id="3" name="Text 1"/>
          <p:cNvSpPr/>
          <p:nvPr/>
        </p:nvSpPr>
        <p:spPr>
          <a:xfrm>
            <a:off x="793790" y="2066449"/>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primary end users of this employee performance analysis are the Human Resources (HR) department, managers, and team leaders. These stakeholders have a vested interest in understanding employee performance, identifying areas for improvement, and fostering a high-performing culture. The insights derived from the analysis will empower HR to develop targeted training programs, managers to provide constructive feedback, and team leaders to allocate resources effectively.</a:t>
            </a:r>
            <a:endParaRPr lang="en-US" sz="1750" dirty="0"/>
          </a:p>
        </p:txBody>
      </p:sp>
      <p:sp>
        <p:nvSpPr>
          <p:cNvPr id="4" name="Text 2"/>
          <p:cNvSpPr/>
          <p:nvPr/>
        </p:nvSpPr>
        <p:spPr>
          <a:xfrm>
            <a:off x="793790"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HR Department</a:t>
            </a:r>
            <a:endParaRPr lang="en-US" sz="2200" dirty="0"/>
          </a:p>
        </p:txBody>
      </p:sp>
      <p:sp>
        <p:nvSpPr>
          <p:cNvPr id="5" name="Text 3"/>
          <p:cNvSpPr/>
          <p:nvPr/>
        </p:nvSpPr>
        <p:spPr>
          <a:xfrm>
            <a:off x="793790"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HR department utilizes the insights from the analysis to develop and implement HR strategies that support employee growth, optimize talent acquisition and retention, and ensure compliance with labor laws and regulations.</a:t>
            </a:r>
            <a:endParaRPr lang="en-US" sz="1750" dirty="0"/>
          </a:p>
        </p:txBody>
      </p:sp>
      <p:sp>
        <p:nvSpPr>
          <p:cNvPr id="6" name="Text 4"/>
          <p:cNvSpPr/>
          <p:nvPr/>
        </p:nvSpPr>
        <p:spPr>
          <a:xfrm>
            <a:off x="5332928"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Managers</a:t>
            </a:r>
            <a:endParaRPr lang="en-US" sz="2200" dirty="0"/>
          </a:p>
        </p:txBody>
      </p:sp>
      <p:sp>
        <p:nvSpPr>
          <p:cNvPr id="7" name="Text 5"/>
          <p:cNvSpPr/>
          <p:nvPr/>
        </p:nvSpPr>
        <p:spPr>
          <a:xfrm>
            <a:off x="5332928"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Managers rely on performance analysis to track the progress of their team members, identify areas where coaching and mentoring are required, and provide constructive feedback to foster individual development and growth.</a:t>
            </a:r>
            <a:endParaRPr lang="en-US" sz="1750" dirty="0"/>
          </a:p>
        </p:txBody>
      </p:sp>
      <p:sp>
        <p:nvSpPr>
          <p:cNvPr id="8" name="Text 6"/>
          <p:cNvSpPr/>
          <p:nvPr/>
        </p:nvSpPr>
        <p:spPr>
          <a:xfrm>
            <a:off x="9872067"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Team Leaders</a:t>
            </a:r>
            <a:endParaRPr lang="en-US" sz="2200" dirty="0"/>
          </a:p>
        </p:txBody>
      </p:sp>
      <p:sp>
        <p:nvSpPr>
          <p:cNvPr id="9" name="Text 7"/>
          <p:cNvSpPr/>
          <p:nvPr/>
        </p:nvSpPr>
        <p:spPr>
          <a:xfrm>
            <a:off x="9872067"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Team leaders use the analysis to assess the performance of their teams, identify bottlenecks, and allocate resources effectively. They can also use the data to recognize and reward high-performing team members.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0555" y="740331"/>
            <a:ext cx="6378893" cy="562927"/>
          </a:xfrm>
          <a:prstGeom prst="rect">
            <a:avLst/>
          </a:prstGeom>
          <a:noFill/>
          <a:ln/>
        </p:spPr>
        <p:txBody>
          <a:bodyPr wrap="none" lIns="0" tIns="0" rIns="0" bIns="0" rtlCol="0" anchor="t"/>
          <a:lstStyle/>
          <a:p>
            <a:pPr marL="0" indent="0">
              <a:lnSpc>
                <a:spcPts val="4400"/>
              </a:lnSpc>
              <a:buNone/>
            </a:pPr>
            <a:r>
              <a:rPr lang="en-US" sz="3500" dirty="0">
                <a:solidFill>
                  <a:srgbClr val="F2E782"/>
                </a:solidFill>
                <a:latin typeface="Prata" pitchFamily="34" charset="0"/>
                <a:ea typeface="Prata" pitchFamily="34" charset="-122"/>
                <a:cs typeface="Prata" pitchFamily="34" charset="-120"/>
              </a:rPr>
              <a:t>Our Solution and Proposition</a:t>
            </a:r>
            <a:endParaRPr lang="en-US" sz="3500" dirty="0"/>
          </a:p>
        </p:txBody>
      </p:sp>
      <p:sp>
        <p:nvSpPr>
          <p:cNvPr id="4" name="Text 1"/>
          <p:cNvSpPr/>
          <p:nvPr/>
        </p:nvSpPr>
        <p:spPr>
          <a:xfrm>
            <a:off x="630555" y="1573411"/>
            <a:ext cx="7882890" cy="1728787"/>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Our solution involves leveraging the power of Microsoft Excel to analyze employee performance data. We will utilize a combination of Excel's built-in functions, formulas, and data visualization tools to extract meaningful insights from the data. Our proposition offers a data-driven approach to employee performance analysis, providing valuable insights that empower organizations to make informed decisions, drive improvement initiatives, and foster a high-performing workforce.</a:t>
            </a:r>
            <a:endParaRPr lang="en-US" sz="1400" dirty="0"/>
          </a:p>
        </p:txBody>
      </p:sp>
      <p:sp>
        <p:nvSpPr>
          <p:cNvPr id="5" name="Shape 2"/>
          <p:cNvSpPr/>
          <p:nvPr/>
        </p:nvSpPr>
        <p:spPr>
          <a:xfrm>
            <a:off x="630555" y="3504843"/>
            <a:ext cx="3851434" cy="2190274"/>
          </a:xfrm>
          <a:prstGeom prst="roundRect">
            <a:avLst>
              <a:gd name="adj" fmla="val 1234"/>
            </a:avLst>
          </a:prstGeom>
          <a:solidFill>
            <a:srgbClr val="3A3B3C"/>
          </a:solidFill>
          <a:ln/>
        </p:spPr>
      </p:sp>
      <p:sp>
        <p:nvSpPr>
          <p:cNvPr id="6" name="Text 3"/>
          <p:cNvSpPr/>
          <p:nvPr/>
        </p:nvSpPr>
        <p:spPr>
          <a:xfrm>
            <a:off x="810697" y="3684984"/>
            <a:ext cx="2475786"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Data-Driven Approach</a:t>
            </a:r>
            <a:endParaRPr lang="en-US" sz="1750" dirty="0"/>
          </a:p>
        </p:txBody>
      </p:sp>
      <p:sp>
        <p:nvSpPr>
          <p:cNvPr id="7" name="Text 4"/>
          <p:cNvSpPr/>
          <p:nvPr/>
        </p:nvSpPr>
        <p:spPr>
          <a:xfrm>
            <a:off x="810697" y="4074319"/>
            <a:ext cx="3491151" cy="1152525"/>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We prioritize a data-driven approach, using quantifiable metrics and objective analysis to gain insights into employee performance.</a:t>
            </a:r>
            <a:endParaRPr lang="en-US" sz="1400" dirty="0"/>
          </a:p>
        </p:txBody>
      </p:sp>
      <p:sp>
        <p:nvSpPr>
          <p:cNvPr id="8" name="Shape 5"/>
          <p:cNvSpPr/>
          <p:nvPr/>
        </p:nvSpPr>
        <p:spPr>
          <a:xfrm>
            <a:off x="4662130" y="3504843"/>
            <a:ext cx="3851434" cy="2190274"/>
          </a:xfrm>
          <a:prstGeom prst="roundRect">
            <a:avLst>
              <a:gd name="adj" fmla="val 1234"/>
            </a:avLst>
          </a:prstGeom>
          <a:solidFill>
            <a:srgbClr val="3A3B3C"/>
          </a:solidFill>
          <a:ln/>
        </p:spPr>
      </p:sp>
      <p:sp>
        <p:nvSpPr>
          <p:cNvPr id="9" name="Text 6"/>
          <p:cNvSpPr/>
          <p:nvPr/>
        </p:nvSpPr>
        <p:spPr>
          <a:xfrm>
            <a:off x="4842272" y="3684984"/>
            <a:ext cx="2251948"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Actionable Insights</a:t>
            </a:r>
            <a:endParaRPr lang="en-US" sz="1750" dirty="0"/>
          </a:p>
        </p:txBody>
      </p:sp>
      <p:sp>
        <p:nvSpPr>
          <p:cNvPr id="10" name="Text 7"/>
          <p:cNvSpPr/>
          <p:nvPr/>
        </p:nvSpPr>
        <p:spPr>
          <a:xfrm>
            <a:off x="4842272" y="4074319"/>
            <a:ext cx="3491151" cy="1440656"/>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We focus on generating actionable insights that can be translated into concrete strategies for improving employee performance and organizational effectiveness.</a:t>
            </a:r>
            <a:endParaRPr lang="en-US" sz="1400" dirty="0"/>
          </a:p>
        </p:txBody>
      </p:sp>
      <p:sp>
        <p:nvSpPr>
          <p:cNvPr id="11" name="Shape 8"/>
          <p:cNvSpPr/>
          <p:nvPr/>
        </p:nvSpPr>
        <p:spPr>
          <a:xfrm>
            <a:off x="630555" y="5875258"/>
            <a:ext cx="3851434" cy="1614011"/>
          </a:xfrm>
          <a:prstGeom prst="roundRect">
            <a:avLst>
              <a:gd name="adj" fmla="val 1674"/>
            </a:avLst>
          </a:prstGeom>
          <a:solidFill>
            <a:srgbClr val="3A3B3C"/>
          </a:solidFill>
          <a:ln/>
        </p:spPr>
      </p:sp>
      <p:sp>
        <p:nvSpPr>
          <p:cNvPr id="12" name="Text 9"/>
          <p:cNvSpPr/>
          <p:nvPr/>
        </p:nvSpPr>
        <p:spPr>
          <a:xfrm>
            <a:off x="810697" y="6055400"/>
            <a:ext cx="2479834"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Cost-Effective Solution</a:t>
            </a:r>
            <a:endParaRPr lang="en-US" sz="1750" dirty="0"/>
          </a:p>
        </p:txBody>
      </p:sp>
      <p:sp>
        <p:nvSpPr>
          <p:cNvPr id="13" name="Text 10"/>
          <p:cNvSpPr/>
          <p:nvPr/>
        </p:nvSpPr>
        <p:spPr>
          <a:xfrm>
            <a:off x="810697" y="6444734"/>
            <a:ext cx="3491151" cy="864394"/>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Excel is a readily available and cost-effective tool, making our solution accessible to organizations of all sizes.</a:t>
            </a:r>
            <a:endParaRPr lang="en-US" sz="1400" dirty="0"/>
          </a:p>
        </p:txBody>
      </p:sp>
      <p:sp>
        <p:nvSpPr>
          <p:cNvPr id="14" name="Shape 11"/>
          <p:cNvSpPr/>
          <p:nvPr/>
        </p:nvSpPr>
        <p:spPr>
          <a:xfrm>
            <a:off x="4662130" y="5875258"/>
            <a:ext cx="3851434" cy="1614011"/>
          </a:xfrm>
          <a:prstGeom prst="roundRect">
            <a:avLst>
              <a:gd name="adj" fmla="val 1674"/>
            </a:avLst>
          </a:prstGeom>
          <a:solidFill>
            <a:srgbClr val="3A3B3C"/>
          </a:solidFill>
          <a:ln/>
        </p:spPr>
      </p:sp>
      <p:sp>
        <p:nvSpPr>
          <p:cNvPr id="15" name="Text 12"/>
          <p:cNvSpPr/>
          <p:nvPr/>
        </p:nvSpPr>
        <p:spPr>
          <a:xfrm>
            <a:off x="4842272" y="6055400"/>
            <a:ext cx="2586276"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Ease of Implementation</a:t>
            </a:r>
            <a:endParaRPr lang="en-US" sz="1750" dirty="0"/>
          </a:p>
        </p:txBody>
      </p:sp>
      <p:sp>
        <p:nvSpPr>
          <p:cNvPr id="16" name="Text 13"/>
          <p:cNvSpPr/>
          <p:nvPr/>
        </p:nvSpPr>
        <p:spPr>
          <a:xfrm>
            <a:off x="4842272" y="6444734"/>
            <a:ext cx="3491151" cy="864394"/>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Our approach is straightforward and easy to implement, requiring minimal technical expertise.</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0431" y="539948"/>
            <a:ext cx="4217908" cy="527209"/>
          </a:xfrm>
          <a:prstGeom prst="rect">
            <a:avLst/>
          </a:prstGeom>
          <a:noFill/>
          <a:ln/>
        </p:spPr>
        <p:txBody>
          <a:bodyPr wrap="none" lIns="0" tIns="0" rIns="0" bIns="0" rtlCol="0" anchor="t"/>
          <a:lstStyle/>
          <a:p>
            <a:pPr marL="0" indent="0">
              <a:lnSpc>
                <a:spcPts val="4150"/>
              </a:lnSpc>
              <a:buNone/>
            </a:pPr>
            <a:r>
              <a:rPr lang="en-US" sz="3300" dirty="0">
                <a:solidFill>
                  <a:srgbClr val="F2E782"/>
                </a:solidFill>
                <a:latin typeface="Prata" pitchFamily="34" charset="0"/>
                <a:ea typeface="Prata" pitchFamily="34" charset="-122"/>
                <a:cs typeface="Prata" pitchFamily="34" charset="-120"/>
              </a:rPr>
              <a:t>Dataset Description</a:t>
            </a:r>
            <a:endParaRPr lang="en-US" sz="3300" dirty="0"/>
          </a:p>
        </p:txBody>
      </p:sp>
      <p:sp>
        <p:nvSpPr>
          <p:cNvPr id="4" name="Text 1"/>
          <p:cNvSpPr/>
          <p:nvPr/>
        </p:nvSpPr>
        <p:spPr>
          <a:xfrm>
            <a:off x="590431" y="1320165"/>
            <a:ext cx="7963138" cy="1889403"/>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The dataset for this employee performance analysis consists of a comprehensive set of data points related to employee performance. The dataset is organized in a tabular format, with each row representing an employee and each column representing a performance metric. The metrics included in the dataset are carefully selected to provide a holistic view of employee contributions and effectiveness. These metrics may encompass various aspects of employee performance, such as sales figures, customer satisfaction scores, project completion times, attendance records, and performance reviews.</a:t>
            </a:r>
            <a:endParaRPr lang="en-US" sz="1300" dirty="0"/>
          </a:p>
        </p:txBody>
      </p:sp>
      <p:sp>
        <p:nvSpPr>
          <p:cNvPr id="5" name="Shape 2"/>
          <p:cNvSpPr/>
          <p:nvPr/>
        </p:nvSpPr>
        <p:spPr>
          <a:xfrm>
            <a:off x="590431" y="3399353"/>
            <a:ext cx="7963138" cy="4290179"/>
          </a:xfrm>
          <a:prstGeom prst="roundRect">
            <a:avLst>
              <a:gd name="adj" fmla="val 590"/>
            </a:avLst>
          </a:prstGeom>
          <a:noFill/>
          <a:ln w="7620">
            <a:solidFill>
              <a:srgbClr val="FFFFFF">
                <a:alpha val="24000"/>
              </a:srgbClr>
            </a:solidFill>
            <a:prstDash val="solid"/>
          </a:ln>
        </p:spPr>
      </p:sp>
      <p:sp>
        <p:nvSpPr>
          <p:cNvPr id="6" name="Shape 3"/>
          <p:cNvSpPr/>
          <p:nvPr/>
        </p:nvSpPr>
        <p:spPr>
          <a:xfrm>
            <a:off x="598051" y="3406973"/>
            <a:ext cx="7947898" cy="487561"/>
          </a:xfrm>
          <a:prstGeom prst="rect">
            <a:avLst/>
          </a:prstGeom>
          <a:solidFill>
            <a:srgbClr val="FFFFFF">
              <a:alpha val="4000"/>
            </a:srgbClr>
          </a:solidFill>
          <a:ln/>
        </p:spPr>
      </p:sp>
      <p:sp>
        <p:nvSpPr>
          <p:cNvPr id="7" name="Text 4"/>
          <p:cNvSpPr/>
          <p:nvPr/>
        </p:nvSpPr>
        <p:spPr>
          <a:xfrm>
            <a:off x="766763" y="3515797"/>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Metric</a:t>
            </a:r>
            <a:endParaRPr lang="en-US" sz="1300" dirty="0"/>
          </a:p>
        </p:txBody>
      </p:sp>
      <p:sp>
        <p:nvSpPr>
          <p:cNvPr id="8" name="Text 5"/>
          <p:cNvSpPr/>
          <p:nvPr/>
        </p:nvSpPr>
        <p:spPr>
          <a:xfrm>
            <a:off x="4744522" y="3515797"/>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Description</a:t>
            </a:r>
            <a:endParaRPr lang="en-US" sz="1300" dirty="0"/>
          </a:p>
        </p:txBody>
      </p:sp>
      <p:sp>
        <p:nvSpPr>
          <p:cNvPr id="9" name="Shape 6"/>
          <p:cNvSpPr/>
          <p:nvPr/>
        </p:nvSpPr>
        <p:spPr>
          <a:xfrm>
            <a:off x="598051" y="3894534"/>
            <a:ext cx="7947898" cy="757476"/>
          </a:xfrm>
          <a:prstGeom prst="rect">
            <a:avLst/>
          </a:prstGeom>
          <a:solidFill>
            <a:srgbClr val="000000">
              <a:alpha val="4000"/>
            </a:srgbClr>
          </a:solidFill>
          <a:ln/>
        </p:spPr>
      </p:sp>
      <p:sp>
        <p:nvSpPr>
          <p:cNvPr id="10" name="Text 7"/>
          <p:cNvSpPr/>
          <p:nvPr/>
        </p:nvSpPr>
        <p:spPr>
          <a:xfrm>
            <a:off x="766763" y="4003358"/>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Sales Figures</a:t>
            </a:r>
            <a:endParaRPr lang="en-US" sz="1300" dirty="0"/>
          </a:p>
        </p:txBody>
      </p:sp>
      <p:sp>
        <p:nvSpPr>
          <p:cNvPr id="11" name="Text 8"/>
          <p:cNvSpPr/>
          <p:nvPr/>
        </p:nvSpPr>
        <p:spPr>
          <a:xfrm>
            <a:off x="4744522" y="4003358"/>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Quantifies the revenue generated by each employee.</a:t>
            </a:r>
            <a:endParaRPr lang="en-US" sz="1300" dirty="0"/>
          </a:p>
        </p:txBody>
      </p:sp>
      <p:sp>
        <p:nvSpPr>
          <p:cNvPr id="12" name="Shape 9"/>
          <p:cNvSpPr/>
          <p:nvPr/>
        </p:nvSpPr>
        <p:spPr>
          <a:xfrm>
            <a:off x="598051" y="4652010"/>
            <a:ext cx="7947898" cy="757476"/>
          </a:xfrm>
          <a:prstGeom prst="rect">
            <a:avLst/>
          </a:prstGeom>
          <a:solidFill>
            <a:srgbClr val="FFFFFF">
              <a:alpha val="4000"/>
            </a:srgbClr>
          </a:solidFill>
          <a:ln/>
        </p:spPr>
      </p:sp>
      <p:sp>
        <p:nvSpPr>
          <p:cNvPr id="13" name="Text 10"/>
          <p:cNvSpPr/>
          <p:nvPr/>
        </p:nvSpPr>
        <p:spPr>
          <a:xfrm>
            <a:off x="766763" y="4760833"/>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Customer Satisfaction Scores</a:t>
            </a:r>
            <a:endParaRPr lang="en-US" sz="1300" dirty="0"/>
          </a:p>
        </p:txBody>
      </p:sp>
      <p:sp>
        <p:nvSpPr>
          <p:cNvPr id="14" name="Text 11"/>
          <p:cNvSpPr/>
          <p:nvPr/>
        </p:nvSpPr>
        <p:spPr>
          <a:xfrm>
            <a:off x="4744522" y="4760833"/>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Measures the level of customer satisfaction with each employee's service or product.</a:t>
            </a:r>
            <a:endParaRPr lang="en-US" sz="1300" dirty="0"/>
          </a:p>
        </p:txBody>
      </p:sp>
      <p:sp>
        <p:nvSpPr>
          <p:cNvPr id="15" name="Shape 12"/>
          <p:cNvSpPr/>
          <p:nvPr/>
        </p:nvSpPr>
        <p:spPr>
          <a:xfrm>
            <a:off x="598051" y="5409486"/>
            <a:ext cx="7947898" cy="757476"/>
          </a:xfrm>
          <a:prstGeom prst="rect">
            <a:avLst/>
          </a:prstGeom>
          <a:solidFill>
            <a:srgbClr val="000000">
              <a:alpha val="4000"/>
            </a:srgbClr>
          </a:solidFill>
          <a:ln/>
        </p:spPr>
      </p:sp>
      <p:sp>
        <p:nvSpPr>
          <p:cNvPr id="16" name="Text 13"/>
          <p:cNvSpPr/>
          <p:nvPr/>
        </p:nvSpPr>
        <p:spPr>
          <a:xfrm>
            <a:off x="766763" y="5518309"/>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Project Completion Times</a:t>
            </a:r>
            <a:endParaRPr lang="en-US" sz="1300" dirty="0"/>
          </a:p>
        </p:txBody>
      </p:sp>
      <p:sp>
        <p:nvSpPr>
          <p:cNvPr id="17" name="Text 14"/>
          <p:cNvSpPr/>
          <p:nvPr/>
        </p:nvSpPr>
        <p:spPr>
          <a:xfrm>
            <a:off x="4744522" y="5518309"/>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Tracks the time taken to complete projects assigned to each employee.</a:t>
            </a:r>
            <a:endParaRPr lang="en-US" sz="1300" dirty="0"/>
          </a:p>
        </p:txBody>
      </p:sp>
      <p:sp>
        <p:nvSpPr>
          <p:cNvPr id="18" name="Shape 15"/>
          <p:cNvSpPr/>
          <p:nvPr/>
        </p:nvSpPr>
        <p:spPr>
          <a:xfrm>
            <a:off x="598051" y="6166961"/>
            <a:ext cx="7947898" cy="757476"/>
          </a:xfrm>
          <a:prstGeom prst="rect">
            <a:avLst/>
          </a:prstGeom>
          <a:solidFill>
            <a:srgbClr val="FFFFFF">
              <a:alpha val="4000"/>
            </a:srgbClr>
          </a:solidFill>
          <a:ln/>
        </p:spPr>
      </p:sp>
      <p:sp>
        <p:nvSpPr>
          <p:cNvPr id="19" name="Text 16"/>
          <p:cNvSpPr/>
          <p:nvPr/>
        </p:nvSpPr>
        <p:spPr>
          <a:xfrm>
            <a:off x="766763" y="6275784"/>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Attendance Records</a:t>
            </a:r>
            <a:endParaRPr lang="en-US" sz="1300" dirty="0"/>
          </a:p>
        </p:txBody>
      </p:sp>
      <p:sp>
        <p:nvSpPr>
          <p:cNvPr id="20" name="Text 17"/>
          <p:cNvSpPr/>
          <p:nvPr/>
        </p:nvSpPr>
        <p:spPr>
          <a:xfrm>
            <a:off x="4744522" y="6275784"/>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Records the frequency and regularity of employee attendance.</a:t>
            </a:r>
            <a:endParaRPr lang="en-US" sz="1300" dirty="0"/>
          </a:p>
        </p:txBody>
      </p:sp>
      <p:sp>
        <p:nvSpPr>
          <p:cNvPr id="21" name="Shape 18"/>
          <p:cNvSpPr/>
          <p:nvPr/>
        </p:nvSpPr>
        <p:spPr>
          <a:xfrm>
            <a:off x="598051" y="6924437"/>
            <a:ext cx="7947898" cy="757476"/>
          </a:xfrm>
          <a:prstGeom prst="rect">
            <a:avLst/>
          </a:prstGeom>
          <a:solidFill>
            <a:srgbClr val="000000">
              <a:alpha val="4000"/>
            </a:srgbClr>
          </a:solidFill>
          <a:ln/>
        </p:spPr>
      </p:sp>
      <p:sp>
        <p:nvSpPr>
          <p:cNvPr id="22" name="Text 19"/>
          <p:cNvSpPr/>
          <p:nvPr/>
        </p:nvSpPr>
        <p:spPr>
          <a:xfrm>
            <a:off x="766763" y="7033260"/>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Performance Reviews</a:t>
            </a:r>
            <a:endParaRPr lang="en-US" sz="1300" dirty="0"/>
          </a:p>
        </p:txBody>
      </p:sp>
      <p:sp>
        <p:nvSpPr>
          <p:cNvPr id="23" name="Text 20"/>
          <p:cNvSpPr/>
          <p:nvPr/>
        </p:nvSpPr>
        <p:spPr>
          <a:xfrm>
            <a:off x="4744522" y="7033260"/>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Captures qualitative assessments of employee performance provided by supervisors or peers.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09945" y="516493"/>
            <a:ext cx="3643074" cy="455414"/>
          </a:xfrm>
          <a:prstGeom prst="rect">
            <a:avLst/>
          </a:prstGeom>
          <a:noFill/>
          <a:ln/>
        </p:spPr>
        <p:txBody>
          <a:bodyPr wrap="none" lIns="0" tIns="0" rIns="0" bIns="0" rtlCol="0" anchor="t"/>
          <a:lstStyle/>
          <a:p>
            <a:pPr marL="0" indent="0">
              <a:lnSpc>
                <a:spcPts val="3550"/>
              </a:lnSpc>
              <a:buNone/>
            </a:pPr>
            <a:r>
              <a:rPr lang="en-US" sz="2850" dirty="0">
                <a:solidFill>
                  <a:srgbClr val="F2E782"/>
                </a:solidFill>
                <a:latin typeface="Prata" pitchFamily="34" charset="0"/>
                <a:ea typeface="Prata" pitchFamily="34" charset="-122"/>
                <a:cs typeface="Prata" pitchFamily="34" charset="-120"/>
              </a:rPr>
              <a:t>Modelling Approach</a:t>
            </a:r>
            <a:endParaRPr lang="en-US" sz="2850" dirty="0"/>
          </a:p>
        </p:txBody>
      </p:sp>
      <p:sp>
        <p:nvSpPr>
          <p:cNvPr id="4" name="Text 1"/>
          <p:cNvSpPr/>
          <p:nvPr/>
        </p:nvSpPr>
        <p:spPr>
          <a:xfrm>
            <a:off x="509945" y="1190387"/>
            <a:ext cx="8124111" cy="1165622"/>
          </a:xfrm>
          <a:prstGeom prst="rect">
            <a:avLst/>
          </a:prstGeom>
          <a:noFill/>
          <a:ln/>
        </p:spPr>
        <p:txBody>
          <a:bodyPr wrap="square" lIns="0" tIns="0" rIns="0" bIns="0" rtlCol="0" anchor="t"/>
          <a:lstStyle/>
          <a:p>
            <a:pPr marL="0" indent="0">
              <a:lnSpc>
                <a:spcPts val="1800"/>
              </a:lnSpc>
              <a:buNone/>
            </a:pPr>
            <a:r>
              <a:rPr lang="en-US" sz="1100" dirty="0">
                <a:solidFill>
                  <a:srgbClr val="CFCBBF"/>
                </a:solidFill>
                <a:latin typeface="Raleway" pitchFamily="34" charset="0"/>
                <a:ea typeface="Raleway" pitchFamily="34" charset="-122"/>
                <a:cs typeface="Raleway" pitchFamily="34" charset="-120"/>
              </a:rPr>
              <a:t>The modelling approach for this employee performance analysis involves utilizing Excel's powerful functions and formulas to analyze the dataset and derive meaningful insights. We will leverage Excel's capabilities to perform calculations, generate statistical summaries, and create visualizations that reveal patterns and trends in the data. The goal is to develop a model that can accurately predict employee performance, identify areas for improvement, and provide insights that support organizational decision-making.</a:t>
            </a:r>
            <a:endParaRPr lang="en-US" sz="1100" dirty="0"/>
          </a:p>
        </p:txBody>
      </p:sp>
      <p:sp>
        <p:nvSpPr>
          <p:cNvPr id="5" name="Shape 2"/>
          <p:cNvSpPr/>
          <p:nvPr/>
        </p:nvSpPr>
        <p:spPr>
          <a:xfrm>
            <a:off x="720804" y="2519839"/>
            <a:ext cx="15240" cy="5193149"/>
          </a:xfrm>
          <a:prstGeom prst="roundRect">
            <a:avLst>
              <a:gd name="adj" fmla="val 143429"/>
            </a:avLst>
          </a:prstGeom>
          <a:solidFill>
            <a:srgbClr val="535455"/>
          </a:solidFill>
          <a:ln/>
        </p:spPr>
      </p:sp>
      <p:sp>
        <p:nvSpPr>
          <p:cNvPr id="6" name="Shape 3"/>
          <p:cNvSpPr/>
          <p:nvPr/>
        </p:nvSpPr>
        <p:spPr>
          <a:xfrm>
            <a:off x="877074" y="2839879"/>
            <a:ext cx="509945" cy="15240"/>
          </a:xfrm>
          <a:prstGeom prst="roundRect">
            <a:avLst>
              <a:gd name="adj" fmla="val 143429"/>
            </a:avLst>
          </a:prstGeom>
          <a:solidFill>
            <a:srgbClr val="535455"/>
          </a:solidFill>
          <a:ln/>
        </p:spPr>
      </p:sp>
      <p:sp>
        <p:nvSpPr>
          <p:cNvPr id="7" name="Shape 4"/>
          <p:cNvSpPr/>
          <p:nvPr/>
        </p:nvSpPr>
        <p:spPr>
          <a:xfrm>
            <a:off x="564535" y="2683669"/>
            <a:ext cx="327779" cy="327779"/>
          </a:xfrm>
          <a:prstGeom prst="roundRect">
            <a:avLst>
              <a:gd name="adj" fmla="val 6669"/>
            </a:avLst>
          </a:prstGeom>
          <a:solidFill>
            <a:srgbClr val="3A3B3C"/>
          </a:solidFill>
          <a:ln/>
        </p:spPr>
      </p:sp>
      <p:sp>
        <p:nvSpPr>
          <p:cNvPr id="8" name="Text 5"/>
          <p:cNvSpPr/>
          <p:nvPr/>
        </p:nvSpPr>
        <p:spPr>
          <a:xfrm>
            <a:off x="690622" y="2738199"/>
            <a:ext cx="75486"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1</a:t>
            </a:r>
            <a:endParaRPr lang="en-US" sz="1700" dirty="0"/>
          </a:p>
        </p:txBody>
      </p:sp>
      <p:sp>
        <p:nvSpPr>
          <p:cNvPr id="9" name="Text 6"/>
          <p:cNvSpPr/>
          <p:nvPr/>
        </p:nvSpPr>
        <p:spPr>
          <a:xfrm>
            <a:off x="1529834" y="2665452"/>
            <a:ext cx="2716054"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Data Cleaning and Preparation</a:t>
            </a:r>
            <a:endParaRPr lang="en-US" sz="1400" dirty="0"/>
          </a:p>
        </p:txBody>
      </p:sp>
      <p:sp>
        <p:nvSpPr>
          <p:cNvPr id="10" name="Text 7"/>
          <p:cNvSpPr/>
          <p:nvPr/>
        </p:nvSpPr>
        <p:spPr>
          <a:xfrm>
            <a:off x="1529834" y="2980492"/>
            <a:ext cx="7104221" cy="699373"/>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The first step involves cleaning and preparing the data to ensure its accuracy, consistency, and suitability for analysis. This includes identifying and addressing any missing values, outliers, or inconsistencies in the data.</a:t>
            </a:r>
            <a:endParaRPr lang="en-US" sz="1100" dirty="0"/>
          </a:p>
        </p:txBody>
      </p:sp>
      <p:sp>
        <p:nvSpPr>
          <p:cNvPr id="11" name="Shape 8"/>
          <p:cNvSpPr/>
          <p:nvPr/>
        </p:nvSpPr>
        <p:spPr>
          <a:xfrm>
            <a:off x="877074" y="4291132"/>
            <a:ext cx="509945" cy="15240"/>
          </a:xfrm>
          <a:prstGeom prst="roundRect">
            <a:avLst>
              <a:gd name="adj" fmla="val 143429"/>
            </a:avLst>
          </a:prstGeom>
          <a:solidFill>
            <a:srgbClr val="535455"/>
          </a:solidFill>
          <a:ln/>
        </p:spPr>
      </p:sp>
      <p:sp>
        <p:nvSpPr>
          <p:cNvPr id="12" name="Shape 9"/>
          <p:cNvSpPr/>
          <p:nvPr/>
        </p:nvSpPr>
        <p:spPr>
          <a:xfrm>
            <a:off x="564535" y="4134922"/>
            <a:ext cx="327779" cy="327779"/>
          </a:xfrm>
          <a:prstGeom prst="roundRect">
            <a:avLst>
              <a:gd name="adj" fmla="val 6669"/>
            </a:avLst>
          </a:prstGeom>
          <a:solidFill>
            <a:srgbClr val="3A3B3C"/>
          </a:solidFill>
          <a:ln/>
        </p:spPr>
      </p:sp>
      <p:sp>
        <p:nvSpPr>
          <p:cNvPr id="13" name="Text 10"/>
          <p:cNvSpPr/>
          <p:nvPr/>
        </p:nvSpPr>
        <p:spPr>
          <a:xfrm>
            <a:off x="661452" y="4189452"/>
            <a:ext cx="133945"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2</a:t>
            </a:r>
            <a:endParaRPr lang="en-US" sz="1700" dirty="0"/>
          </a:p>
        </p:txBody>
      </p:sp>
      <p:sp>
        <p:nvSpPr>
          <p:cNvPr id="14" name="Text 11"/>
          <p:cNvSpPr/>
          <p:nvPr/>
        </p:nvSpPr>
        <p:spPr>
          <a:xfrm>
            <a:off x="1529834" y="4116705"/>
            <a:ext cx="1840230"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Descriptive Statistics</a:t>
            </a:r>
            <a:endParaRPr lang="en-US" sz="1400" dirty="0"/>
          </a:p>
        </p:txBody>
      </p:sp>
      <p:sp>
        <p:nvSpPr>
          <p:cNvPr id="15" name="Text 12"/>
          <p:cNvSpPr/>
          <p:nvPr/>
        </p:nvSpPr>
        <p:spPr>
          <a:xfrm>
            <a:off x="1529834" y="4431744"/>
            <a:ext cx="7104221" cy="466249"/>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We will calculate descriptive statistics such as mean, median, mode, standard deviation, and percentiles to understand the central tendency, dispersion, and distribution of the data.</a:t>
            </a:r>
            <a:endParaRPr lang="en-US" sz="1100" dirty="0"/>
          </a:p>
        </p:txBody>
      </p:sp>
      <p:sp>
        <p:nvSpPr>
          <p:cNvPr id="16" name="Shape 13"/>
          <p:cNvSpPr/>
          <p:nvPr/>
        </p:nvSpPr>
        <p:spPr>
          <a:xfrm>
            <a:off x="877074" y="5509260"/>
            <a:ext cx="509945" cy="15240"/>
          </a:xfrm>
          <a:prstGeom prst="roundRect">
            <a:avLst>
              <a:gd name="adj" fmla="val 143429"/>
            </a:avLst>
          </a:prstGeom>
          <a:solidFill>
            <a:srgbClr val="535455"/>
          </a:solidFill>
          <a:ln/>
        </p:spPr>
      </p:sp>
      <p:sp>
        <p:nvSpPr>
          <p:cNvPr id="17" name="Shape 14"/>
          <p:cNvSpPr/>
          <p:nvPr/>
        </p:nvSpPr>
        <p:spPr>
          <a:xfrm>
            <a:off x="564535" y="5353050"/>
            <a:ext cx="327779" cy="327779"/>
          </a:xfrm>
          <a:prstGeom prst="roundRect">
            <a:avLst>
              <a:gd name="adj" fmla="val 6669"/>
            </a:avLst>
          </a:prstGeom>
          <a:solidFill>
            <a:srgbClr val="3A3B3C"/>
          </a:solidFill>
          <a:ln/>
        </p:spPr>
      </p:sp>
      <p:sp>
        <p:nvSpPr>
          <p:cNvPr id="18" name="Text 15"/>
          <p:cNvSpPr/>
          <p:nvPr/>
        </p:nvSpPr>
        <p:spPr>
          <a:xfrm>
            <a:off x="660618" y="5407581"/>
            <a:ext cx="135493"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3</a:t>
            </a:r>
            <a:endParaRPr lang="en-US" sz="1700" dirty="0"/>
          </a:p>
        </p:txBody>
      </p:sp>
      <p:sp>
        <p:nvSpPr>
          <p:cNvPr id="19" name="Text 16"/>
          <p:cNvSpPr/>
          <p:nvPr/>
        </p:nvSpPr>
        <p:spPr>
          <a:xfrm>
            <a:off x="1529834" y="5334833"/>
            <a:ext cx="1821537"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Regression Analysis</a:t>
            </a:r>
            <a:endParaRPr lang="en-US" sz="1400" dirty="0"/>
          </a:p>
        </p:txBody>
      </p:sp>
      <p:sp>
        <p:nvSpPr>
          <p:cNvPr id="20" name="Text 17"/>
          <p:cNvSpPr/>
          <p:nvPr/>
        </p:nvSpPr>
        <p:spPr>
          <a:xfrm>
            <a:off x="1529834" y="5649873"/>
            <a:ext cx="7104221" cy="466249"/>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Regression analysis will be used to identify the relationship between employee performance metrics and other factors that may influence performance, such as experience, education, and training.</a:t>
            </a:r>
            <a:endParaRPr lang="en-US" sz="1100" dirty="0"/>
          </a:p>
        </p:txBody>
      </p:sp>
      <p:sp>
        <p:nvSpPr>
          <p:cNvPr id="21" name="Shape 18"/>
          <p:cNvSpPr/>
          <p:nvPr/>
        </p:nvSpPr>
        <p:spPr>
          <a:xfrm>
            <a:off x="877074" y="6727388"/>
            <a:ext cx="509945" cy="15240"/>
          </a:xfrm>
          <a:prstGeom prst="roundRect">
            <a:avLst>
              <a:gd name="adj" fmla="val 143429"/>
            </a:avLst>
          </a:prstGeom>
          <a:solidFill>
            <a:srgbClr val="535455"/>
          </a:solidFill>
          <a:ln/>
        </p:spPr>
      </p:sp>
      <p:sp>
        <p:nvSpPr>
          <p:cNvPr id="22" name="Shape 19"/>
          <p:cNvSpPr/>
          <p:nvPr/>
        </p:nvSpPr>
        <p:spPr>
          <a:xfrm>
            <a:off x="564535" y="6571178"/>
            <a:ext cx="327779" cy="327779"/>
          </a:xfrm>
          <a:prstGeom prst="roundRect">
            <a:avLst>
              <a:gd name="adj" fmla="val 6669"/>
            </a:avLst>
          </a:prstGeom>
          <a:solidFill>
            <a:srgbClr val="3A3B3C"/>
          </a:solidFill>
          <a:ln/>
        </p:spPr>
      </p:sp>
      <p:sp>
        <p:nvSpPr>
          <p:cNvPr id="23" name="Text 20"/>
          <p:cNvSpPr/>
          <p:nvPr/>
        </p:nvSpPr>
        <p:spPr>
          <a:xfrm>
            <a:off x="664428" y="6625709"/>
            <a:ext cx="127873"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4</a:t>
            </a:r>
            <a:endParaRPr lang="en-US" sz="1700" dirty="0"/>
          </a:p>
        </p:txBody>
      </p:sp>
      <p:sp>
        <p:nvSpPr>
          <p:cNvPr id="24" name="Text 21"/>
          <p:cNvSpPr/>
          <p:nvPr/>
        </p:nvSpPr>
        <p:spPr>
          <a:xfrm>
            <a:off x="1529834" y="6552962"/>
            <a:ext cx="1821537"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Data Visualization</a:t>
            </a:r>
            <a:endParaRPr lang="en-US" sz="1400" dirty="0"/>
          </a:p>
        </p:txBody>
      </p:sp>
      <p:sp>
        <p:nvSpPr>
          <p:cNvPr id="25" name="Text 22"/>
          <p:cNvSpPr/>
          <p:nvPr/>
        </p:nvSpPr>
        <p:spPr>
          <a:xfrm>
            <a:off x="1529834" y="6868001"/>
            <a:ext cx="7104221" cy="699373"/>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Various data visualization techniques will be employed to present the analysis findings in a clear, concise, and visually appealing manner. Charts, graphs, and dashboards will be used to communicate insights and trends effectively.</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38374" y="506968"/>
            <a:ext cx="3942755" cy="492919"/>
          </a:xfrm>
          <a:prstGeom prst="rect">
            <a:avLst/>
          </a:prstGeom>
          <a:noFill/>
          <a:ln/>
        </p:spPr>
        <p:txBody>
          <a:bodyPr wrap="none" lIns="0" tIns="0" rIns="0" bIns="0" rtlCol="0" anchor="t"/>
          <a:lstStyle/>
          <a:p>
            <a:pPr marL="0" indent="0">
              <a:lnSpc>
                <a:spcPts val="3850"/>
              </a:lnSpc>
              <a:buNone/>
            </a:pPr>
            <a:r>
              <a:rPr lang="en-US" sz="3100" dirty="0">
                <a:solidFill>
                  <a:srgbClr val="F2E782"/>
                </a:solidFill>
                <a:latin typeface="Prata" pitchFamily="34" charset="0"/>
                <a:ea typeface="Prata" pitchFamily="34" charset="-122"/>
                <a:cs typeface="Prata" pitchFamily="34" charset="-120"/>
              </a:rPr>
              <a:t>Results</a:t>
            </a:r>
            <a:endParaRPr lang="en-US" sz="3100" dirty="0"/>
          </a:p>
        </p:txBody>
      </p:sp>
      <p:sp>
        <p:nvSpPr>
          <p:cNvPr id="4" name="Text 1"/>
          <p:cNvSpPr/>
          <p:nvPr/>
        </p:nvSpPr>
        <p:spPr>
          <a:xfrm>
            <a:off x="6038374" y="1236345"/>
            <a:ext cx="8040053" cy="1262063"/>
          </a:xfrm>
          <a:prstGeom prst="rect">
            <a:avLst/>
          </a:prstGeom>
          <a:noFill/>
          <a:ln/>
        </p:spPr>
        <p:txBody>
          <a:bodyPr wrap="square" lIns="0" tIns="0" rIns="0" bIns="0" rtlCol="0" anchor="t"/>
          <a:lstStyle/>
          <a:p>
            <a:pPr marL="0" indent="0">
              <a:lnSpc>
                <a:spcPts val="1950"/>
              </a:lnSpc>
              <a:buNone/>
            </a:pPr>
            <a:r>
              <a:rPr lang="en-US" sz="1200" dirty="0">
                <a:solidFill>
                  <a:srgbClr val="CFCBBF"/>
                </a:solidFill>
                <a:latin typeface="Raleway" pitchFamily="34" charset="0"/>
                <a:ea typeface="Raleway" pitchFamily="34" charset="-122"/>
                <a:cs typeface="Raleway" pitchFamily="34" charset="-120"/>
              </a:rPr>
              <a:t>The results of the employee performance analysis will reveal insights into individual and team performance, highlighting areas of strength and weakness. The analysis will identify trends, patterns, and correlations in the data, providing a comprehensive understanding of employee contributions and effectiveness. The findings will be presented in a clear and concise manner, utilizing a combination of tables, charts, and graphs to effectively communicate the insights to stakeholders.</a:t>
            </a:r>
            <a:endParaRPr lang="en-US" sz="1200" dirty="0"/>
          </a:p>
        </p:txBody>
      </p:sp>
      <p:pic>
        <p:nvPicPr>
          <p:cNvPr id="5" name="Image 1" descr="preencoded.png"/>
          <p:cNvPicPr>
            <a:picLocks noChangeAspect="1"/>
          </p:cNvPicPr>
          <p:nvPr/>
        </p:nvPicPr>
        <p:blipFill>
          <a:blip r:embed="rId4"/>
          <a:stretch>
            <a:fillRect/>
          </a:stretch>
        </p:blipFill>
        <p:spPr>
          <a:xfrm>
            <a:off x="6038374" y="2675811"/>
            <a:ext cx="788551" cy="1261705"/>
          </a:xfrm>
          <a:prstGeom prst="rect">
            <a:avLst/>
          </a:prstGeom>
        </p:spPr>
      </p:pic>
      <p:sp>
        <p:nvSpPr>
          <p:cNvPr id="6" name="Text 2"/>
          <p:cNvSpPr/>
          <p:nvPr/>
        </p:nvSpPr>
        <p:spPr>
          <a:xfrm>
            <a:off x="7063383" y="2833449"/>
            <a:ext cx="1979771"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Overall Performance</a:t>
            </a:r>
            <a:endParaRPr lang="en-US" sz="1550" dirty="0"/>
          </a:p>
        </p:txBody>
      </p:sp>
      <p:sp>
        <p:nvSpPr>
          <p:cNvPr id="7" name="Text 3"/>
          <p:cNvSpPr/>
          <p:nvPr/>
        </p:nvSpPr>
        <p:spPr>
          <a:xfrm>
            <a:off x="7063383" y="3174444"/>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provide an overall assessment of employee performance, highlighting areas where the workforce excels and areas that require improvement.</a:t>
            </a:r>
            <a:endParaRPr lang="en-US" sz="1200" dirty="0"/>
          </a:p>
        </p:txBody>
      </p:sp>
      <p:pic>
        <p:nvPicPr>
          <p:cNvPr id="8" name="Image 2" descr="preencoded.png"/>
          <p:cNvPicPr>
            <a:picLocks noChangeAspect="1"/>
          </p:cNvPicPr>
          <p:nvPr/>
        </p:nvPicPr>
        <p:blipFill>
          <a:blip r:embed="rId5"/>
          <a:stretch>
            <a:fillRect/>
          </a:stretch>
        </p:blipFill>
        <p:spPr>
          <a:xfrm>
            <a:off x="6038374" y="3937516"/>
            <a:ext cx="788551" cy="1261705"/>
          </a:xfrm>
          <a:prstGeom prst="rect">
            <a:avLst/>
          </a:prstGeom>
        </p:spPr>
      </p:pic>
      <p:sp>
        <p:nvSpPr>
          <p:cNvPr id="9" name="Text 4"/>
          <p:cNvSpPr/>
          <p:nvPr/>
        </p:nvSpPr>
        <p:spPr>
          <a:xfrm>
            <a:off x="7063383" y="4095155"/>
            <a:ext cx="2250162"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Individual Performance</a:t>
            </a:r>
            <a:endParaRPr lang="en-US" sz="1550" dirty="0"/>
          </a:p>
        </p:txBody>
      </p:sp>
      <p:sp>
        <p:nvSpPr>
          <p:cNvPr id="10" name="Text 5"/>
          <p:cNvSpPr/>
          <p:nvPr/>
        </p:nvSpPr>
        <p:spPr>
          <a:xfrm>
            <a:off x="7063383" y="4436150"/>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results will shed light on the performance of individual employees, identifying their strengths, weaknesses, and areas for development.</a:t>
            </a:r>
            <a:endParaRPr lang="en-US" sz="1200" dirty="0"/>
          </a:p>
        </p:txBody>
      </p:sp>
      <p:pic>
        <p:nvPicPr>
          <p:cNvPr id="11" name="Image 3" descr="preencoded.png"/>
          <p:cNvPicPr>
            <a:picLocks noChangeAspect="1"/>
          </p:cNvPicPr>
          <p:nvPr/>
        </p:nvPicPr>
        <p:blipFill>
          <a:blip r:embed="rId6"/>
          <a:stretch>
            <a:fillRect/>
          </a:stretch>
        </p:blipFill>
        <p:spPr>
          <a:xfrm>
            <a:off x="6038374" y="5199221"/>
            <a:ext cx="788551" cy="1261705"/>
          </a:xfrm>
          <a:prstGeom prst="rect">
            <a:avLst/>
          </a:prstGeom>
        </p:spPr>
      </p:pic>
      <p:sp>
        <p:nvSpPr>
          <p:cNvPr id="12" name="Text 6"/>
          <p:cNvSpPr/>
          <p:nvPr/>
        </p:nvSpPr>
        <p:spPr>
          <a:xfrm>
            <a:off x="7063383" y="5356860"/>
            <a:ext cx="1971318"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Team Performance</a:t>
            </a:r>
            <a:endParaRPr lang="en-US" sz="1550" dirty="0"/>
          </a:p>
        </p:txBody>
      </p:sp>
      <p:sp>
        <p:nvSpPr>
          <p:cNvPr id="13" name="Text 7"/>
          <p:cNvSpPr/>
          <p:nvPr/>
        </p:nvSpPr>
        <p:spPr>
          <a:xfrm>
            <a:off x="7063383" y="5697855"/>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examine the performance of teams, identifying areas of collaboration and synergy, as well as potential bottlenecks or areas for improvement.</a:t>
            </a:r>
            <a:endParaRPr lang="en-US" sz="1200" dirty="0"/>
          </a:p>
        </p:txBody>
      </p:sp>
      <p:pic>
        <p:nvPicPr>
          <p:cNvPr id="14" name="Image 4" descr="preencoded.png"/>
          <p:cNvPicPr>
            <a:picLocks noChangeAspect="1"/>
          </p:cNvPicPr>
          <p:nvPr/>
        </p:nvPicPr>
        <p:blipFill>
          <a:blip r:embed="rId7"/>
          <a:stretch>
            <a:fillRect/>
          </a:stretch>
        </p:blipFill>
        <p:spPr>
          <a:xfrm>
            <a:off x="6038374" y="6460927"/>
            <a:ext cx="788551" cy="1261705"/>
          </a:xfrm>
          <a:prstGeom prst="rect">
            <a:avLst/>
          </a:prstGeom>
        </p:spPr>
      </p:pic>
      <p:sp>
        <p:nvSpPr>
          <p:cNvPr id="15" name="Text 8"/>
          <p:cNvSpPr/>
          <p:nvPr/>
        </p:nvSpPr>
        <p:spPr>
          <a:xfrm>
            <a:off x="7063383" y="6618565"/>
            <a:ext cx="1971318"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Trends and Patterns</a:t>
            </a:r>
            <a:endParaRPr lang="en-US" sz="1550" dirty="0"/>
          </a:p>
        </p:txBody>
      </p:sp>
      <p:sp>
        <p:nvSpPr>
          <p:cNvPr id="16" name="Text 9"/>
          <p:cNvSpPr/>
          <p:nvPr/>
        </p:nvSpPr>
        <p:spPr>
          <a:xfrm>
            <a:off x="7063383" y="6959560"/>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uncover trends and patterns in the data, revealing insights into the factors that drive employee performance and the impact of various initiatives on employee effectiveness.</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30066" y="656392"/>
            <a:ext cx="3786426" cy="473273"/>
          </a:xfrm>
          <a:prstGeom prst="rect">
            <a:avLst/>
          </a:prstGeom>
          <a:noFill/>
          <a:ln/>
        </p:spPr>
        <p:txBody>
          <a:bodyPr wrap="none" lIns="0" tIns="0" rIns="0" bIns="0" rtlCol="0" anchor="t"/>
          <a:lstStyle/>
          <a:p>
            <a:pPr marL="0" indent="0">
              <a:lnSpc>
                <a:spcPts val="3700"/>
              </a:lnSpc>
              <a:buNone/>
            </a:pPr>
            <a:r>
              <a:rPr lang="en-US" sz="2950" dirty="0">
                <a:solidFill>
                  <a:srgbClr val="F2E782"/>
                </a:solidFill>
                <a:latin typeface="Prata" pitchFamily="34" charset="0"/>
                <a:ea typeface="Prata" pitchFamily="34" charset="-122"/>
                <a:cs typeface="Prata" pitchFamily="34" charset="-120"/>
              </a:rPr>
              <a:t>Discussion</a:t>
            </a:r>
            <a:endParaRPr lang="en-US" sz="2950" dirty="0"/>
          </a:p>
        </p:txBody>
      </p:sp>
      <p:sp>
        <p:nvSpPr>
          <p:cNvPr id="4" name="Text 1"/>
          <p:cNvSpPr/>
          <p:nvPr/>
        </p:nvSpPr>
        <p:spPr>
          <a:xfrm>
            <a:off x="530066" y="1356836"/>
            <a:ext cx="8083867" cy="1453753"/>
          </a:xfrm>
          <a:prstGeom prst="rect">
            <a:avLst/>
          </a:prstGeom>
          <a:noFill/>
          <a:ln/>
        </p:spPr>
        <p:txBody>
          <a:bodyPr wrap="square" lIns="0" tIns="0" rIns="0" bIns="0" rtlCol="0" anchor="t"/>
          <a:lstStyle/>
          <a:p>
            <a:pPr marL="0" indent="0">
              <a:lnSpc>
                <a:spcPts val="1900"/>
              </a:lnSpc>
              <a:buNone/>
            </a:pPr>
            <a:r>
              <a:rPr lang="en-US" sz="1150" dirty="0">
                <a:solidFill>
                  <a:srgbClr val="CFCBBF"/>
                </a:solidFill>
                <a:latin typeface="Raleway" pitchFamily="34" charset="0"/>
                <a:ea typeface="Raleway" pitchFamily="34" charset="-122"/>
                <a:cs typeface="Raleway" pitchFamily="34" charset="-120"/>
              </a:rPr>
              <a:t>The discussion phase of the employee performance analysis is critical for interpreting the results, drawing conclusions, and generating actionable recommendations. This involves collaborating with stakeholders from HR, management, and team leadership to analyze the insights revealed by the analysis, identify the root causes of any performance issues, and formulate strategies for improvement. The discussion will focus on translating the data-driven insights into practical solutions that can be implemented to enhance employee performance and drive organizational success.</a:t>
            </a:r>
            <a:endParaRPr lang="en-US" sz="1150" dirty="0"/>
          </a:p>
        </p:txBody>
      </p:sp>
      <p:pic>
        <p:nvPicPr>
          <p:cNvPr id="5" name="Image 1" descr="preencoded.png"/>
          <p:cNvPicPr>
            <a:picLocks noChangeAspect="1"/>
          </p:cNvPicPr>
          <p:nvPr/>
        </p:nvPicPr>
        <p:blipFill>
          <a:blip r:embed="rId4"/>
          <a:stretch>
            <a:fillRect/>
          </a:stretch>
        </p:blipFill>
        <p:spPr>
          <a:xfrm>
            <a:off x="530066" y="2980968"/>
            <a:ext cx="378619" cy="378619"/>
          </a:xfrm>
          <a:prstGeom prst="rect">
            <a:avLst/>
          </a:prstGeom>
        </p:spPr>
      </p:pic>
      <p:sp>
        <p:nvSpPr>
          <p:cNvPr id="6" name="Text 2"/>
          <p:cNvSpPr/>
          <p:nvPr/>
        </p:nvSpPr>
        <p:spPr>
          <a:xfrm>
            <a:off x="530066" y="3511034"/>
            <a:ext cx="215669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Identifying Root Causes</a:t>
            </a:r>
            <a:endParaRPr lang="en-US" sz="1450" dirty="0"/>
          </a:p>
        </p:txBody>
      </p:sp>
      <p:sp>
        <p:nvSpPr>
          <p:cNvPr id="7" name="Text 3"/>
          <p:cNvSpPr/>
          <p:nvPr/>
        </p:nvSpPr>
        <p:spPr>
          <a:xfrm>
            <a:off x="530066" y="3838456"/>
            <a:ext cx="3928348" cy="969169"/>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delve into the root causes of any performance issues identified by the analysis, exploring factors such as training gaps, lack of motivation, inadequate resources, or ineffective communication.</a:t>
            </a:r>
            <a:endParaRPr lang="en-US" sz="1150" dirty="0"/>
          </a:p>
        </p:txBody>
      </p:sp>
      <p:pic>
        <p:nvPicPr>
          <p:cNvPr id="8" name="Image 2" descr="preencoded.png"/>
          <p:cNvPicPr>
            <a:picLocks noChangeAspect="1"/>
          </p:cNvPicPr>
          <p:nvPr/>
        </p:nvPicPr>
        <p:blipFill>
          <a:blip r:embed="rId5"/>
          <a:stretch>
            <a:fillRect/>
          </a:stretch>
        </p:blipFill>
        <p:spPr>
          <a:xfrm>
            <a:off x="4685586" y="2980968"/>
            <a:ext cx="378619" cy="378619"/>
          </a:xfrm>
          <a:prstGeom prst="rect">
            <a:avLst/>
          </a:prstGeom>
        </p:spPr>
      </p:pic>
      <p:sp>
        <p:nvSpPr>
          <p:cNvPr id="9" name="Text 4"/>
          <p:cNvSpPr/>
          <p:nvPr/>
        </p:nvSpPr>
        <p:spPr>
          <a:xfrm>
            <a:off x="4685586" y="3511034"/>
            <a:ext cx="380392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Generating Actionable Recommendations</a:t>
            </a:r>
            <a:endParaRPr lang="en-US" sz="1450" dirty="0"/>
          </a:p>
        </p:txBody>
      </p:sp>
      <p:sp>
        <p:nvSpPr>
          <p:cNvPr id="10" name="Text 5"/>
          <p:cNvSpPr/>
          <p:nvPr/>
        </p:nvSpPr>
        <p:spPr>
          <a:xfrm>
            <a:off x="4685586" y="3838456"/>
            <a:ext cx="3928348" cy="1211461"/>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Based on the insights and root cause analysis, the discussion will generate actionable recommendations for improving employee performance, such as tailored training programs, performance improvement plans, or changes to work processes.</a:t>
            </a:r>
            <a:endParaRPr lang="en-US" sz="1150" dirty="0"/>
          </a:p>
        </p:txBody>
      </p:sp>
      <p:pic>
        <p:nvPicPr>
          <p:cNvPr id="11" name="Image 3" descr="preencoded.png"/>
          <p:cNvPicPr>
            <a:picLocks noChangeAspect="1"/>
          </p:cNvPicPr>
          <p:nvPr/>
        </p:nvPicPr>
        <p:blipFill>
          <a:blip r:embed="rId6"/>
          <a:stretch>
            <a:fillRect/>
          </a:stretch>
        </p:blipFill>
        <p:spPr>
          <a:xfrm>
            <a:off x="530066" y="5504259"/>
            <a:ext cx="378619" cy="378619"/>
          </a:xfrm>
          <a:prstGeom prst="rect">
            <a:avLst/>
          </a:prstGeom>
        </p:spPr>
      </p:pic>
      <p:sp>
        <p:nvSpPr>
          <p:cNvPr id="12" name="Text 6"/>
          <p:cNvSpPr/>
          <p:nvPr/>
        </p:nvSpPr>
        <p:spPr>
          <a:xfrm>
            <a:off x="530066" y="6034326"/>
            <a:ext cx="216812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Collaborative Approach</a:t>
            </a:r>
            <a:endParaRPr lang="en-US" sz="1450" dirty="0"/>
          </a:p>
        </p:txBody>
      </p:sp>
      <p:sp>
        <p:nvSpPr>
          <p:cNvPr id="13" name="Text 7"/>
          <p:cNvSpPr/>
          <p:nvPr/>
        </p:nvSpPr>
        <p:spPr>
          <a:xfrm>
            <a:off x="530066" y="6361748"/>
            <a:ext cx="3928348" cy="1211461"/>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foster a collaborative environment, encouraging input from HR, managers, and team leaders to ensure that the recommendations are practical, aligned with organizational goals, and supported by all stakeholders.</a:t>
            </a:r>
            <a:endParaRPr lang="en-US" sz="1150" dirty="0"/>
          </a:p>
        </p:txBody>
      </p:sp>
      <p:pic>
        <p:nvPicPr>
          <p:cNvPr id="14" name="Image 4" descr="preencoded.png"/>
          <p:cNvPicPr>
            <a:picLocks noChangeAspect="1"/>
          </p:cNvPicPr>
          <p:nvPr/>
        </p:nvPicPr>
        <p:blipFill>
          <a:blip r:embed="rId7"/>
          <a:stretch>
            <a:fillRect/>
          </a:stretch>
        </p:blipFill>
        <p:spPr>
          <a:xfrm>
            <a:off x="4685586" y="5504259"/>
            <a:ext cx="378619" cy="378619"/>
          </a:xfrm>
          <a:prstGeom prst="rect">
            <a:avLst/>
          </a:prstGeom>
        </p:spPr>
      </p:pic>
      <p:sp>
        <p:nvSpPr>
          <p:cNvPr id="15" name="Text 8"/>
          <p:cNvSpPr/>
          <p:nvPr/>
        </p:nvSpPr>
        <p:spPr>
          <a:xfrm>
            <a:off x="4685586" y="6034326"/>
            <a:ext cx="3218974"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Focus on Continuous Improvement</a:t>
            </a:r>
            <a:endParaRPr lang="en-US" sz="1450" dirty="0"/>
          </a:p>
        </p:txBody>
      </p:sp>
      <p:sp>
        <p:nvSpPr>
          <p:cNvPr id="16" name="Text 9"/>
          <p:cNvSpPr/>
          <p:nvPr/>
        </p:nvSpPr>
        <p:spPr>
          <a:xfrm>
            <a:off x="4685586" y="6361748"/>
            <a:ext cx="3928348" cy="969169"/>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emphasize the importance of continuous improvement, recognizing that employee performance analysis is an ongoing process that requires regular monitoring, evaluation, and adaptation.</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11</Slides>
  <Notes>10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dhanushkumarb2103@gmail.com</cp:lastModifiedBy>
  <cp:revision>3</cp:revision>
  <dcterms:created xsi:type="dcterms:W3CDTF">2024-09-03T09:30:02Z</dcterms:created>
  <dcterms:modified xsi:type="dcterms:W3CDTF">2024-10-01T06:47:23Z</dcterms:modified>
</cp:coreProperties>
</file>